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9" r:id="rId4"/>
    <p:sldId id="262" r:id="rId5"/>
    <p:sldId id="263" r:id="rId6"/>
    <p:sldId id="264" r:id="rId7"/>
    <p:sldId id="265" r:id="rId8"/>
    <p:sldId id="266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41" autoAdjust="0"/>
    <p:restoredTop sz="94660"/>
  </p:normalViewPr>
  <p:slideViewPr>
    <p:cSldViewPr snapToGrid="0">
      <p:cViewPr varScale="1">
        <p:scale>
          <a:sx n="78" d="100"/>
          <a:sy n="78" d="100"/>
        </p:scale>
        <p:origin x="936" y="62"/>
      </p:cViewPr>
      <p:guideLst/>
    </p:cSldViewPr>
  </p:slid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152553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656442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1260418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163127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3412732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1111579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968812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501288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79880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028026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89463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6122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3239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40438313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592362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407002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1362059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F510D89-1A94-47D9-ACAF-BC0E7617A37C}" type="datetimeFigureOut">
              <a:rPr lang="sr-Latn-BA" smtClean="0"/>
              <a:t>14.12.2025.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78730-E748-4DEC-A2E5-4A0C45D56244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16701860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CC8610-51BE-5147-F6F5-140D5E82B2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38479"/>
            <a:ext cx="10566400" cy="1036321"/>
          </a:xfrm>
        </p:spPr>
        <p:txBody>
          <a:bodyPr>
            <a:normAutofit/>
          </a:bodyPr>
          <a:lstStyle/>
          <a:p>
            <a:pPr algn="l"/>
            <a:r>
              <a:rPr lang="sr-Cyrl-B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 „Доситеј Обрадовић“</a:t>
            </a:r>
            <a:br>
              <a:rPr lang="sr-Cyrl-B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Cyrl-B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Бања Лука</a:t>
            </a:r>
            <a:endParaRPr lang="sr-Latn-BA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81568D-E80E-E257-4E26-95F4D7E1D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6160" y="3261360"/>
            <a:ext cx="6797040" cy="1285240"/>
          </a:xfrm>
        </p:spPr>
        <p:txBody>
          <a:bodyPr>
            <a:normAutofit/>
          </a:bodyPr>
          <a:lstStyle/>
          <a:p>
            <a:r>
              <a:rPr lang="sr-Latn-B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sr-Cyrl-B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која чује</a:t>
            </a:r>
            <a:r>
              <a:rPr lang="sr-Latn-BA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2089749751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white board with pictures and notes&#10;&#10;AI-generated content may be incorrect.">
            <a:extLst>
              <a:ext uri="{FF2B5EF4-FFF2-40B4-BE49-F238E27FC236}">
                <a16:creationId xmlns:a16="http://schemas.microsoft.com/office/drawing/2014/main" id="{B816CAF8-DA66-04D5-3380-FDDC244CAD4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" y="122912"/>
            <a:ext cx="4500880" cy="6804449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A87A93-DBB4-8D26-96C7-9A938D224E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619760"/>
            <a:ext cx="5461000" cy="5557203"/>
          </a:xfrm>
        </p:spPr>
        <p:txBody>
          <a:bodyPr/>
          <a:lstStyle/>
          <a:p>
            <a:r>
              <a:rPr lang="sr-Cyrl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Насиље не смије остати невидљиво!</a:t>
            </a:r>
            <a:endParaRPr lang="sr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board with drawings and hearts&#10;&#10;AI-generated content may be incorrect.">
            <a:extLst>
              <a:ext uri="{FF2B5EF4-FFF2-40B4-BE49-F238E27FC236}">
                <a16:creationId xmlns:a16="http://schemas.microsoft.com/office/drawing/2014/main" id="{65377D42-376F-3EB5-EF72-6C922A25C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591" y="1713170"/>
            <a:ext cx="3229769" cy="4525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489701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white board with writing on it&#10;&#10;AI-generated content may be incorrect.">
            <a:extLst>
              <a:ext uri="{FF2B5EF4-FFF2-40B4-BE49-F238E27FC236}">
                <a16:creationId xmlns:a16="http://schemas.microsoft.com/office/drawing/2014/main" id="{E94CF1E2-C49F-10D6-E8DC-63643B0E824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864" y="3314248"/>
            <a:ext cx="2340079" cy="3358014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90D89-311B-1785-F276-BD31F1B154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25440" y="660400"/>
            <a:ext cx="5928360" cy="5516563"/>
          </a:xfr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r-Cyrl-BA" sz="1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Министарство просвјете и културе Републике Српске покренуло је, почетком нове школске године, кампању ''Школа која чује'', с циљем стварања подстицајног и здравог окружења за свако дијете.</a:t>
            </a:r>
            <a:endParaRPr kumimoji="0" lang="sr-Latn-BA" sz="1800" b="0" i="0" u="none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r-Cyrl-BA" sz="1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Овом кампањом се жели послати снажна порука родитељима, наставницинма, ученицима и цијелој заједници да свако дијете има право на сигирност и подршку.</a:t>
            </a:r>
            <a:endParaRPr kumimoji="0" lang="sr-Latn-BA" sz="1800" b="0" i="0" u="none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sr-Latn-BA" dirty="0"/>
          </a:p>
        </p:txBody>
      </p:sp>
      <p:pic>
        <p:nvPicPr>
          <p:cNvPr id="12" name="Picture 11" descr="A drawing of a tree with a pink post-it note&#10;&#10;AI-generated content may be incorrect.">
            <a:extLst>
              <a:ext uri="{FF2B5EF4-FFF2-40B4-BE49-F238E27FC236}">
                <a16:creationId xmlns:a16="http://schemas.microsoft.com/office/drawing/2014/main" id="{B057BE6C-F2D5-124E-9D27-10DBEB3FFC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00" y="561112"/>
            <a:ext cx="4386346" cy="584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111671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D2BC53-143E-81EF-894F-2B7027626E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92144" y="286286"/>
            <a:ext cx="4396341" cy="4200245"/>
          </a:xfr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r-Cyrl-BA" sz="1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У кампању су укључене све основне и средње школе па тако и наша школа.</a:t>
            </a:r>
            <a:endParaRPr kumimoji="0" lang="sr-Latn-BA" sz="1800" b="0" i="0" u="none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sr-Latn-BA" dirty="0"/>
          </a:p>
        </p:txBody>
      </p:sp>
      <p:pic>
        <p:nvPicPr>
          <p:cNvPr id="18" name="Content Placeholder 17" descr="A group of children in a classroom raising their hands&#10;&#10;AI-generated content may be incorrect.">
            <a:extLst>
              <a:ext uri="{FF2B5EF4-FFF2-40B4-BE49-F238E27FC236}">
                <a16:creationId xmlns:a16="http://schemas.microsoft.com/office/drawing/2014/main" id="{C086BD92-AE7F-3171-7DF7-7242F363529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93" y="664624"/>
            <a:ext cx="5528751" cy="5528751"/>
          </a:xfrm>
        </p:spPr>
      </p:pic>
      <p:pic>
        <p:nvPicPr>
          <p:cNvPr id="20" name="Picture 19" descr="A white board with paper on it&#10;&#10;AI-generated content may be incorrect.">
            <a:extLst>
              <a:ext uri="{FF2B5EF4-FFF2-40B4-BE49-F238E27FC236}">
                <a16:creationId xmlns:a16="http://schemas.microsoft.com/office/drawing/2014/main" id="{2E5720F5-C050-A83B-839E-95A491F8F1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936" y="1456685"/>
            <a:ext cx="4736690" cy="4736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325740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 descr="A group of people sitting at tables in a classroom&#10;&#10;AI-generated content may be incorrect.">
            <a:extLst>
              <a:ext uri="{FF2B5EF4-FFF2-40B4-BE49-F238E27FC236}">
                <a16:creationId xmlns:a16="http://schemas.microsoft.com/office/drawing/2014/main" id="{A91FBA86-AACD-C239-02FD-8962FDEB25F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13" y="3168031"/>
            <a:ext cx="4395787" cy="1980851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302F96-760F-5DA5-901D-BB20FF44CE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90640" y="1930400"/>
            <a:ext cx="5323840" cy="4325937"/>
          </a:xfrm>
        </p:spPr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15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sr-Cyrl-BA" sz="1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Наши наставници и ученици су током цијелог првог полугодишта организовали низ превентивних, едукативних и краетивних активности са ученицима и родитељима, са циљем изградње школског окружења у којем владају заједништво, повјерење и разумијевање.</a:t>
            </a:r>
            <a:endParaRPr kumimoji="0" lang="sr-Latn-BA" sz="1800" b="0" i="0" u="none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sr-Latn-BA" dirty="0"/>
          </a:p>
        </p:txBody>
      </p:sp>
      <p:pic>
        <p:nvPicPr>
          <p:cNvPr id="14" name="Picture 13" descr="A group of people sitting at a table&#10;&#10;AI-generated content may be incorrect.">
            <a:extLst>
              <a:ext uri="{FF2B5EF4-FFF2-40B4-BE49-F238E27FC236}">
                <a16:creationId xmlns:a16="http://schemas.microsoft.com/office/drawing/2014/main" id="{6DBAD3B3-DD40-6A07-8FD1-BCC0FCA1D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99" y="441960"/>
            <a:ext cx="5818601" cy="3276600"/>
          </a:xfrm>
          <a:prstGeom prst="rect">
            <a:avLst/>
          </a:prstGeom>
        </p:spPr>
      </p:pic>
      <p:pic>
        <p:nvPicPr>
          <p:cNvPr id="16" name="Picture 15" descr="A group of people sitting at desks in a classroom&#10;&#10;AI-generated content may be incorrect.">
            <a:extLst>
              <a:ext uri="{FF2B5EF4-FFF2-40B4-BE49-F238E27FC236}">
                <a16:creationId xmlns:a16="http://schemas.microsoft.com/office/drawing/2014/main" id="{F82FF6FF-EF1F-6932-0607-A032D8C552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99" y="3770696"/>
            <a:ext cx="5818601" cy="262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15128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group of children posing for a photo&#10;&#10;AI-generated content may be incorrect.">
            <a:extLst>
              <a:ext uri="{FF2B5EF4-FFF2-40B4-BE49-F238E27FC236}">
                <a16:creationId xmlns:a16="http://schemas.microsoft.com/office/drawing/2014/main" id="{6B7A8F51-2A0D-422A-46DB-C6819AC2B1A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86" y="377350"/>
            <a:ext cx="5799614" cy="5799614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BE97D8-BC15-566F-F02A-F6950AE9C5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21120" y="377349"/>
            <a:ext cx="4932680" cy="5799614"/>
          </a:xfrm>
        </p:spPr>
        <p:txBody>
          <a:bodyPr/>
          <a:lstStyle/>
          <a:p>
            <a:r>
              <a:rPr kumimoji="0" lang="sr-Cyrl-BA" sz="1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Кампања ''Школа која чује'' дио је дугорочног пројекта ''Школа без насиља''.</a:t>
            </a:r>
            <a:endParaRPr lang="sr-Latn-BA" dirty="0"/>
          </a:p>
        </p:txBody>
      </p:sp>
      <p:pic>
        <p:nvPicPr>
          <p:cNvPr id="10" name="Picture 9" descr="A person standing in front of a chalkboard&#10;&#10;AI-generated content may be incorrect.">
            <a:extLst>
              <a:ext uri="{FF2B5EF4-FFF2-40B4-BE49-F238E27FC236}">
                <a16:creationId xmlns:a16="http://schemas.microsoft.com/office/drawing/2014/main" id="{CC6A49BC-F3E0-3FC8-B072-7B937F5DA9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00" y="2600960"/>
            <a:ext cx="52832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84171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59CE0-A6B7-6DC4-CC16-514F3CD9E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880" y="111760"/>
            <a:ext cx="10449560" cy="999808"/>
          </a:xfrm>
        </p:spPr>
        <p:txBody>
          <a:bodyPr>
            <a:normAutofit/>
          </a:bodyPr>
          <a:lstStyle/>
          <a:p>
            <a:pPr algn="ctr"/>
            <a:r>
              <a:rPr lang="sr-Cyrl-B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Дио радова наших вриједних ученика</a:t>
            </a:r>
            <a:endParaRPr lang="sr-Latn-B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Content Placeholder 5" descr="A tree with many sticky notes&#10;&#10;AI-generated content may be incorrect.">
            <a:extLst>
              <a:ext uri="{FF2B5EF4-FFF2-40B4-BE49-F238E27FC236}">
                <a16:creationId xmlns:a16="http://schemas.microsoft.com/office/drawing/2014/main" id="{AF5C43A2-1B41-A04B-66C7-81DA59DCA14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20" y="868944"/>
            <a:ext cx="4491791" cy="5989056"/>
          </a:xfrm>
        </p:spPr>
      </p:pic>
      <p:pic>
        <p:nvPicPr>
          <p:cNvPr id="8" name="Content Placeholder 7" descr="A drawing of a tree with many fruits and roots&#10;&#10;AI-generated content may be incorrect.">
            <a:extLst>
              <a:ext uri="{FF2B5EF4-FFF2-40B4-BE49-F238E27FC236}">
                <a16:creationId xmlns:a16="http://schemas.microsoft.com/office/drawing/2014/main" id="{55252C63-FBA3-57AF-99E2-74C053BF8C6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640" y="838148"/>
            <a:ext cx="4491791" cy="5989055"/>
          </a:xfrm>
        </p:spPr>
      </p:pic>
    </p:spTree>
    <p:extLst>
      <p:ext uri="{BB962C8B-B14F-4D97-AF65-F5344CB8AC3E}">
        <p14:creationId xmlns:p14="http://schemas.microsoft.com/office/powerpoint/2010/main" val="78178190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2575E-F482-8739-42ED-2A664905D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1" y="111760"/>
            <a:ext cx="9654594" cy="1741488"/>
          </a:xfrm>
        </p:spPr>
        <p:txBody>
          <a:bodyPr/>
          <a:lstStyle/>
          <a:p>
            <a:pPr algn="ctr"/>
            <a:r>
              <a:rPr lang="sr-Cyrl-BA" dirty="0"/>
              <a:t>Д</a:t>
            </a:r>
            <a:r>
              <a:rPr lang="sr-Cyrl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ио радова наших вриједних ученика</a:t>
            </a:r>
            <a:endParaRPr lang="sr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Content Placeholder 5" descr="A drawing of a tree with apples&#10;&#10;AI-generated content may be incorrect.">
            <a:extLst>
              <a:ext uri="{FF2B5EF4-FFF2-40B4-BE49-F238E27FC236}">
                <a16:creationId xmlns:a16="http://schemas.microsoft.com/office/drawing/2014/main" id="{C1B9F2AA-A106-EBA9-7B02-0A2DD600DAB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1" y="1463040"/>
            <a:ext cx="5975139" cy="4481354"/>
          </a:xfrm>
        </p:spPr>
      </p:pic>
      <p:pic>
        <p:nvPicPr>
          <p:cNvPr id="8" name="Content Placeholder 7" descr="A group of white paper with black ink drawn trees on it&#10;&#10;AI-generated content may be incorrect.">
            <a:extLst>
              <a:ext uri="{FF2B5EF4-FFF2-40B4-BE49-F238E27FC236}">
                <a16:creationId xmlns:a16="http://schemas.microsoft.com/office/drawing/2014/main" id="{79084E77-C0C4-4AE2-40DD-286F82727CB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199" y="1463040"/>
            <a:ext cx="5975139" cy="4481354"/>
          </a:xfrm>
        </p:spPr>
      </p:pic>
    </p:spTree>
    <p:extLst>
      <p:ext uri="{BB962C8B-B14F-4D97-AF65-F5344CB8AC3E}">
        <p14:creationId xmlns:p14="http://schemas.microsoft.com/office/powerpoint/2010/main" val="254608367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7591010"/>
      </p:ext>
    </p:extLst>
  </p:cSld>
  <p:clrMapOvr>
    <a:masterClrMapping/>
  </p:clrMapOvr>
  <p:transition spd="slow"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47</TotalTime>
  <Words>153</Words>
  <Application>Microsoft Office PowerPoint</Application>
  <PresentationFormat>Widescreen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Times New Roman</vt:lpstr>
      <vt:lpstr>Wingdings 3</vt:lpstr>
      <vt:lpstr>Ion</vt:lpstr>
      <vt:lpstr>ОШ „Доситеј Обрадовић“ Бања Лука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Дио радова наших вриједних ученика</vt:lpstr>
      <vt:lpstr>Дио радова наших вриједних ученика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Korisnik</dc:creator>
  <cp:lastModifiedBy>Korisnik</cp:lastModifiedBy>
  <cp:revision>2</cp:revision>
  <dcterms:created xsi:type="dcterms:W3CDTF">2025-12-14T16:14:47Z</dcterms:created>
  <dcterms:modified xsi:type="dcterms:W3CDTF">2025-12-14T17:02:45Z</dcterms:modified>
</cp:coreProperties>
</file>